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0"/>
  </p:notesMasterIdLst>
  <p:handoutMasterIdLst>
    <p:handoutMasterId r:id="rId51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21" r:id="rId41"/>
    <p:sldId id="322" r:id="rId42"/>
    <p:sldId id="323" r:id="rId43"/>
    <p:sldId id="288" r:id="rId44"/>
    <p:sldId id="289" r:id="rId45"/>
    <p:sldId id="320" r:id="rId46"/>
    <p:sldId id="274" r:id="rId47"/>
    <p:sldId id="275" r:id="rId48"/>
    <p:sldId id="329" r:id="rId49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3" d="100"/>
          <a:sy n="93" d="100"/>
        </p:scale>
        <p:origin x="153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6/11/relationships/changesInfo" Target="changesInfos/changesInfo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2" name="MSIPCMContentMarking" descr="{&quot;HashCode&quot;:-1096251631,&quot;Placement&quot;:&quot;Footer&quot;,&quot;Top&quot;:515.9133,&quot;Left&quot;:441.0537,&quot;SlideWidth&quot;:960,&quot;SlideHeight&quot;:540}">
            <a:extLst>
              <a:ext uri="{FF2B5EF4-FFF2-40B4-BE49-F238E27FC236}">
                <a16:creationId xmlns:a16="http://schemas.microsoft.com/office/drawing/2014/main" id="{44EAD22E-3F00-BCF4-7AD4-5E83A44DB126}"/>
              </a:ext>
            </a:extLst>
          </p:cNvPr>
          <p:cNvSpPr txBox="1"/>
          <p:nvPr userDrawn="1"/>
        </p:nvSpPr>
        <p:spPr>
          <a:xfrm>
            <a:off x="5601382" y="6552099"/>
            <a:ext cx="989235" cy="305901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pt-BR" sz="1100">
                <a:solidFill>
                  <a:srgbClr val="737373"/>
                </a:solidFill>
                <a:latin typeface="Arial Black" panose="020B0A04020102020204" pitchFamily="34" charset="0"/>
              </a:rPr>
              <a:t>PÚBLICA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ogosmg/coursera-DSCapstone/blob/master/EDA%20-%20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ogosmg/coursera-DSCapstone/blob/master/EDA%20with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ogosmg/coursera-DSCapstone/blob/master/EDA%20with%20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ogosmg/coursera-DSCapstone/blob/master/Interactive%20Visual%20Analytics%20with%20Folium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ogosmg/coursera-DSCapstone/blob/master/Interactive%20Visual%20Analytics%20with%20Folium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ogosmg/coursera-DSCapstone/blob/master/MLPredic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ogosmg/coursera-DSCapstone/blob/master/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ogosmg/coursera-DSCapstone/blob/master/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Diogo Gomes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2022-11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performed to determine the training labels.</a:t>
            </a:r>
          </a:p>
          <a:p>
            <a:r>
              <a:rPr lang="en-US" dirty="0">
                <a:hlinkClick r:id="rId3"/>
              </a:rPr>
              <a:t>https://github.com/diogosmg/coursera-DSCapstone/blob/master/EDA%20-%20Data%20wrangling.ipynb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Scatterplots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barplots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https://github.com/diogosmg/coursera-DSCapstone/blob/master/EDA%20with%20Data%20Visualization.ipynb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1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065B8D9-0558-0FE3-97C6-F12669148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189" y="2810669"/>
            <a:ext cx="121920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76E03AA-3D20-7553-32FF-323E21C8A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752" y="3931661"/>
            <a:ext cx="3676650" cy="24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96BCFFC-54B8-D723-53D8-F988CD301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988" y="3074411"/>
            <a:ext cx="3743325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names of unique launch sites in the space mission.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failed landing outcomes in drone ship, their booster version and launch site names.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https://github.com/diogosmg/coursera-DSCapstone/blob/master/EDA%20with%20SQL.ipynb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18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sites were added to the map as markers, circles and lines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https://github.com/diogosmg/coursera-DSCapstone/blob/master/Interactive%20Visual%20Analytics%20with%20Folium%20lab.ipynb</a:t>
            </a: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14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Percentage of launches by site and payload range</a:t>
            </a:r>
          </a:p>
          <a:p>
            <a:r>
              <a:rPr lang="en-US" sz="1200" dirty="0">
                <a:hlinkClick r:id="rId3"/>
              </a:rPr>
              <a:t>https://github.com/diogosmg/coursera-DSCapstone/blob/master/Interactive%20Visual%20Analytics%20with%20Folium%20lab.ipynb</a:t>
            </a:r>
            <a:r>
              <a:rPr lang="en-US" sz="1200" dirty="0"/>
              <a:t>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 was loaded as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and split into training and testing dataset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developed different ML models to identify the best performing algorithm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https://github.com/diogosmg/coursera-DSCapstone/blob/master/MLPrediction.ipynb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30D280E6-B842-81B9-1D08-5786E1F7F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867" y="2687087"/>
            <a:ext cx="9676563" cy="250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7A1F80EF-A7AB-888E-BD8D-B5B8AC8B0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20" y="2327715"/>
            <a:ext cx="10685981" cy="270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93053A4-77D7-47E9-8143-ACF802261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8472" y="1746585"/>
            <a:ext cx="6304158" cy="4278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4445ADD-944D-12A6-A6BD-099FCB071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468" y="1526568"/>
            <a:ext cx="5618304" cy="5032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B99C832-D2C9-8F00-D664-A1923D86F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229" y="1752599"/>
            <a:ext cx="4771811" cy="430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068A0A5-1E91-ACA6-8B3B-5A0209267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502" y="1891614"/>
            <a:ext cx="6386352" cy="433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3661CDBE-D2AD-0E04-5EFB-A71B15C03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940" y="2153050"/>
            <a:ext cx="6253212" cy="353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B17C8CD3-19A3-F403-50C7-3DB910EDC4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267"/>
          <a:stretch/>
        </p:blipFill>
        <p:spPr>
          <a:xfrm>
            <a:off x="1081813" y="2837896"/>
            <a:ext cx="10028374" cy="198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89BBEE60-A086-4D34-6F1D-699630986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8365" y="2085564"/>
            <a:ext cx="7415269" cy="294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709954FD-550A-3952-488D-4F8CA2090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5441" y="2219560"/>
            <a:ext cx="6019331" cy="241887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8336ECA-79D5-D6D9-64F8-B992244358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0943" y="2214393"/>
            <a:ext cx="5830114" cy="242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6DF7953-0AF2-E279-791B-1416172C5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5889" y="2223919"/>
            <a:ext cx="8040222" cy="241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02769"/>
            <a:ext cx="10198832" cy="4571999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(API and web scraping)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- Exploratory Data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Analysi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wituh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further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-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Analytics result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4AB9E90-2F02-8F21-7249-6913D5677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941" y="2352525"/>
            <a:ext cx="8002117" cy="21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DB87DBB-52C1-550B-3DBD-B7B2ECD24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7134" y="2331734"/>
            <a:ext cx="2010056" cy="33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A73A759-C3F4-A281-69D8-F970329BF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866" y="2352525"/>
            <a:ext cx="3534268" cy="21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8C701D8-E13A-F50E-803C-A0F006E42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8757" y="1838103"/>
            <a:ext cx="7954485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2E554BEE-B2CC-7157-E934-BE2C266845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70" b="16255"/>
          <a:stretch/>
        </p:blipFill>
        <p:spPr bwMode="auto">
          <a:xfrm>
            <a:off x="0" y="1582220"/>
            <a:ext cx="12192000" cy="4161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99DC1D9-B533-16E8-E712-B04A1B34B7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60" b="30187"/>
          <a:stretch/>
        </p:blipFill>
        <p:spPr bwMode="auto">
          <a:xfrm>
            <a:off x="0" y="2219218"/>
            <a:ext cx="12192000" cy="2568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Dashboard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395DC1F-ED9D-3899-6A67-A279DC834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286" y="2033392"/>
            <a:ext cx="3953427" cy="279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33CCC7DA-1D47-03B6-BCC8-32C5CD4E01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12" t="28464" r="22977" b="26592"/>
          <a:stretch/>
        </p:blipFill>
        <p:spPr bwMode="auto">
          <a:xfrm>
            <a:off x="1736332" y="1695236"/>
            <a:ext cx="8733856" cy="425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623317"/>
            <a:ext cx="10168215" cy="4402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object is to evaluate how viable would be for company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compete with Space X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we predict if a rocket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land successfully?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Identify the features that determine the success rate or rocket landing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F41FF49-EFED-7850-A4F8-BF0319E92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784" y="1768233"/>
            <a:ext cx="11164824" cy="332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CA144E-3EC7-2C15-744E-5C6300870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856" y="2007975"/>
            <a:ext cx="4281910" cy="309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983625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above 7ton are less risky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Launch success rate increased from 2013 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classified is the algorithm that performed the best for this task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Dataset was collected using SpaceX API and web scraping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Categorical features were processed to be represented as one-hot-encoding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Dataets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collected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https://api.spacexdata.com/v4/rockets/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wikipedia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offers a public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Source code: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https://github.com/diogosmg/coursera-DSCapstone/blob/master/Data%20Collection%20API.ipynb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2" name="Picture 8">
            <a:extLst>
              <a:ext uri="{FF2B5EF4-FFF2-40B4-BE49-F238E27FC236}">
                <a16:creationId xmlns:a16="http://schemas.microsoft.com/office/drawing/2014/main" id="{AF1F7134-5CC0-DF05-0721-695DFD2AAB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4164"/>
          <a:stretch/>
        </p:blipFill>
        <p:spPr>
          <a:xfrm>
            <a:off x="6596699" y="2300472"/>
            <a:ext cx="4861273" cy="298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Web scraping from Wikipedia using Beautiful soup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https://github.com/diogosmg/coursera-DSCapstone/blob/master/Data%20Collection%20API.ipynb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B18D9E88-CB33-6F42-5EEA-C3FB6A42D7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392"/>
          <a:stretch/>
        </p:blipFill>
        <p:spPr>
          <a:xfrm>
            <a:off x="6506163" y="1485274"/>
            <a:ext cx="4655614" cy="442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</TotalTime>
  <Words>750</Words>
  <Application>Microsoft Office PowerPoint</Application>
  <PresentationFormat>Widescreen</PresentationFormat>
  <Paragraphs>155</Paragraphs>
  <Slides>45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45</vt:i4>
      </vt:variant>
    </vt:vector>
  </HeadingPairs>
  <TitlesOfParts>
    <vt:vector size="53" baseType="lpstr">
      <vt:lpstr>Abadi</vt:lpstr>
      <vt:lpstr>Arial</vt:lpstr>
      <vt:lpstr>Arial Black</vt:lpstr>
      <vt:lpstr>Calibri</vt:lpstr>
      <vt:lpstr>Calibri Light</vt:lpstr>
      <vt:lpstr>IBM Plex Mono SemiBold</vt:lpstr>
      <vt:lpstr>IBM Plex Mono Text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Diogo da Silva Magalhaes Gomes</cp:lastModifiedBy>
  <cp:revision>218</cp:revision>
  <dcterms:created xsi:type="dcterms:W3CDTF">2021-04-29T18:58:34Z</dcterms:created>
  <dcterms:modified xsi:type="dcterms:W3CDTF">2022-11-04T19:31:11Z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140b9f7d-8e3a-482f-9702-4b7ffc40985a_Enabled">
    <vt:lpwstr>true</vt:lpwstr>
  </property>
  <property fmtid="{D5CDD505-2E9C-101B-9397-08002B2CF9AE}" pid="4" name="MSIP_Label_140b9f7d-8e3a-482f-9702-4b7ffc40985a_SetDate">
    <vt:lpwstr>2022-11-04T19:31:11Z</vt:lpwstr>
  </property>
  <property fmtid="{D5CDD505-2E9C-101B-9397-08002B2CF9AE}" pid="5" name="MSIP_Label_140b9f7d-8e3a-482f-9702-4b7ffc40985a_Method">
    <vt:lpwstr>Privileged</vt:lpwstr>
  </property>
  <property fmtid="{D5CDD505-2E9C-101B-9397-08002B2CF9AE}" pid="6" name="MSIP_Label_140b9f7d-8e3a-482f-9702-4b7ffc40985a_Name">
    <vt:lpwstr>Pública</vt:lpwstr>
  </property>
  <property fmtid="{D5CDD505-2E9C-101B-9397-08002B2CF9AE}" pid="7" name="MSIP_Label_140b9f7d-8e3a-482f-9702-4b7ffc40985a_SiteId">
    <vt:lpwstr>5b6f6241-9a57-4be4-8e50-1dfa72e79a57</vt:lpwstr>
  </property>
  <property fmtid="{D5CDD505-2E9C-101B-9397-08002B2CF9AE}" pid="8" name="MSIP_Label_140b9f7d-8e3a-482f-9702-4b7ffc40985a_ActionId">
    <vt:lpwstr>2aa51f88-2d61-4d83-a2e9-6d35fb7c5830</vt:lpwstr>
  </property>
  <property fmtid="{D5CDD505-2E9C-101B-9397-08002B2CF9AE}" pid="9" name="MSIP_Label_140b9f7d-8e3a-482f-9702-4b7ffc40985a_ContentBits">
    <vt:lpwstr>2</vt:lpwstr>
  </property>
</Properties>
</file>